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75" r:id="rId4"/>
    <p:sldId id="276" r:id="rId5"/>
    <p:sldId id="277" r:id="rId6"/>
    <p:sldId id="284" r:id="rId7"/>
    <p:sldId id="265" r:id="rId8"/>
    <p:sldId id="278" r:id="rId9"/>
    <p:sldId id="291" r:id="rId10"/>
    <p:sldId id="283" r:id="rId11"/>
    <p:sldId id="293" r:id="rId12"/>
    <p:sldId id="292" r:id="rId13"/>
    <p:sldId id="290" r:id="rId14"/>
    <p:sldId id="294" r:id="rId15"/>
    <p:sldId id="279" r:id="rId16"/>
    <p:sldId id="285" r:id="rId17"/>
    <p:sldId id="288" r:id="rId18"/>
    <p:sldId id="287" r:id="rId19"/>
    <p:sldId id="295" r:id="rId20"/>
    <p:sldId id="286" r:id="rId21"/>
    <p:sldId id="289" r:id="rId22"/>
    <p:sldId id="268" r:id="rId23"/>
    <p:sldId id="273" r:id="rId24"/>
    <p:sldId id="266" r:id="rId25"/>
    <p:sldId id="297" r:id="rId26"/>
    <p:sldId id="296" r:id="rId27"/>
    <p:sldId id="269" r:id="rId28"/>
    <p:sldId id="267" r:id="rId29"/>
    <p:sldId id="280" r:id="rId30"/>
    <p:sldId id="281" r:id="rId31"/>
    <p:sldId id="28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9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F886-3FC5-CA44-A4BA-5A7112F2F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7FF5C8-B399-5B44-ABBA-C7EA9C7620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D987-10DD-D74C-B328-06B878B7D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3AF96-565B-0242-A57B-E37ECF172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18F22-B630-3A48-8465-15F9CE340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90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65BDC-A672-6248-965D-826D3B5AE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CD5AC0-319A-EA4F-B28E-14DC7BAE9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9EFE1-EB7D-0949-90E8-3473E8E7B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20EE8-C8C1-DC44-8CF2-A21A5FC28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3CCD0-A851-7240-9B77-452091908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71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0F3B8B-0B32-954D-8216-3DE8690A4B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ECEBDF-EF19-624F-8AA1-48BD3A338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031D1-455D-FC42-9C24-CA17EF663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A6CF9-F55C-6D4B-BEEA-A1A060D3E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2817F-E328-3A4D-B3F7-930EDCC09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446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0833-84B3-CA4F-91F0-C2943441D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5C4-4368-AB42-82EC-A04887B3A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5BAED-F0D8-F147-A086-517729037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416A5-6421-7747-A8FB-19D27AC81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46DE7-2BC7-8548-8D69-A5CD37896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86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8CCCB-C20E-9E42-85B7-7426FB7A0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9ACD46-BA62-8F48-86E6-106F966AC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3C8D-5259-A444-944A-4F397132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0DA35-459B-0B46-BC6C-227572CBA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F7CB1-3AD9-C344-9AD1-A9E9E1D26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189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DB654-5583-1946-8AC8-A611D4B88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DFCED-1338-D040-8B20-0061076D64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69EF2C-07F4-FD48-9854-5813565D8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5D7AA-4FC5-1248-85B0-992E5A697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5AEE9-F5D7-5C4F-B8DB-6CB32A5DF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7CD5D-C460-714E-A533-378C9CBD4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75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15B3E-3BD8-9146-A5C0-EBCB54A13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D8391-89F2-8744-B2BD-E561B2793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F2FA2-54D4-DE47-85ED-8BAAEC1EC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95E61B-C6AF-1941-A59F-71B8EBB67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1A347F-F492-9242-B3C3-1CE38669C9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4C7028-2550-2B40-BF6D-AB40D2048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7CDE44-5B29-9043-9462-4B50DCB21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ABB6A-1C2B-C54E-9B61-52E32B65D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466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BE49D-D5BB-0949-80BE-DA30A2C7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155C12-6AD6-A541-8442-9B504CFA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865172-9EC2-D642-89A4-6C0E3F1F1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5AA705-FF08-7147-B9CC-E0E125CB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36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A0443A-C543-D141-96DC-33B40747B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E76C6E-E0C5-D04B-AE1A-AA5D719F8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2374D-631A-D742-9216-0F55E7457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54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3237E-57B4-1B45-B697-9CEBCE354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66742-0F65-1747-BE62-CBE1618AF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8B4CD5-7EE2-A04C-B2F0-83802F1C6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93D62-F2CB-AA46-8ECA-2AA2A0E44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6086F-6390-3745-959A-C6209AA9A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DF920-6F07-0747-9820-2D7655BD1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33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6FF92-65B5-9D43-BB26-C5BEE7D3B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BC4413-B8AC-BC49-8FC2-41133A203B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43C334-7D37-1C48-87C2-9DF06C381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A9DDF-E362-DA47-BE51-A45FE1FC1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79A45-86F1-D442-81B1-54D34D83E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CF284-6B4E-EA46-815F-A82D430E7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578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28E4C7-6010-DD45-8E1B-A8709C3F1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FD0DF-85BD-4D49-AC19-417256400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B26D6-9BFC-F94C-A2F4-D709C061EE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75FBD-8F54-6A43-930C-E18C04E5A1D2}" type="datetimeFigureOut">
              <a:rPr lang="en-US" smtClean="0"/>
              <a:t>8/4/21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EB288-28C6-BE4B-AADB-446E2820C7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1AE24-FEA0-A24E-A679-C8E56AE933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04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4C944-2CBB-9643-AA61-C2D62B50F7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A25D05-9564-7D41-A3EA-2A1570E7EA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322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Universe-Correlations (Heatmap)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19672F-63E8-C244-BB8B-90128B101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7"/>
            <a:ext cx="10515600" cy="4486275"/>
          </a:xfrm>
        </p:spPr>
      </p:pic>
    </p:spTree>
    <p:extLst>
      <p:ext uri="{BB962C8B-B14F-4D97-AF65-F5344CB8AC3E}">
        <p14:creationId xmlns:p14="http://schemas.microsoft.com/office/powerpoint/2010/main" val="156285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Universe-</a:t>
            </a:r>
            <a:br>
              <a:rPr lang="en-US" dirty="0"/>
            </a:br>
            <a:r>
              <a:rPr lang="en-US" dirty="0"/>
              <a:t>Correlations (Annual Heatmap)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573F5CF-B631-824D-BFA7-F24DC382D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4351338"/>
          </a:xfrm>
        </p:spPr>
      </p:pic>
    </p:spTree>
    <p:extLst>
      <p:ext uri="{BB962C8B-B14F-4D97-AF65-F5344CB8AC3E}">
        <p14:creationId xmlns:p14="http://schemas.microsoft.com/office/powerpoint/2010/main" val="768246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2188"/>
          </a:xfrm>
        </p:spPr>
        <p:txBody>
          <a:bodyPr>
            <a:normAutofit fontScale="90000"/>
          </a:bodyPr>
          <a:lstStyle/>
          <a:p>
            <a:r>
              <a:rPr lang="en-US" dirty="0"/>
              <a:t>Universe-</a:t>
            </a:r>
            <a:br>
              <a:rPr lang="en-US" dirty="0"/>
            </a:br>
            <a:r>
              <a:rPr lang="en-US" dirty="0"/>
              <a:t>Correlations (Annual Structure Graphs)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A12E5C7-BC43-C94B-A761-A69E0C91E4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89126"/>
            <a:ext cx="10515599" cy="4487837"/>
          </a:xfrm>
        </p:spPr>
      </p:pic>
    </p:spTree>
    <p:extLst>
      <p:ext uri="{BB962C8B-B14F-4D97-AF65-F5344CB8AC3E}">
        <p14:creationId xmlns:p14="http://schemas.microsoft.com/office/powerpoint/2010/main" val="1235885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Universe-</a:t>
            </a:r>
            <a:r>
              <a:rPr lang="en-US" dirty="0" err="1"/>
              <a:t>Wordclouds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3679D-CE7C-C64C-B50B-DF315DEC1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818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Universe-Affinity </a:t>
            </a:r>
            <a:r>
              <a:rPr lang="en-US"/>
              <a:t>Propogation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3679D-CE7C-C64C-B50B-DF315DEC1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06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3006-3A36-524D-B47F-2945F3765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AA7B8-D449-704F-9112-D27313654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Define Universe</a:t>
            </a:r>
          </a:p>
          <a:p>
            <a:r>
              <a:rPr lang="en-US" dirty="0"/>
              <a:t>Choose/Define Corpus</a:t>
            </a:r>
          </a:p>
          <a:p>
            <a:r>
              <a:rPr lang="en-US" dirty="0"/>
              <a:t>Feature Extraction</a:t>
            </a:r>
          </a:p>
          <a:p>
            <a:pPr lvl="1"/>
            <a:r>
              <a:rPr lang="en-US" dirty="0"/>
              <a:t>Define Dictionary &amp; </a:t>
            </a:r>
            <a:r>
              <a:rPr lang="en-US" dirty="0" err="1"/>
              <a:t>Stopwords</a:t>
            </a:r>
            <a:endParaRPr lang="en-US" dirty="0"/>
          </a:p>
          <a:p>
            <a:pPr lvl="1"/>
            <a:r>
              <a:rPr lang="en-US" dirty="0"/>
              <a:t>Clean as Necessary</a:t>
            </a:r>
          </a:p>
          <a:p>
            <a:pPr lvl="1"/>
            <a:r>
              <a:rPr lang="en-US" dirty="0"/>
              <a:t>Stem/Lemma as Needed</a:t>
            </a:r>
          </a:p>
          <a:p>
            <a:pPr lvl="1"/>
            <a:r>
              <a:rPr lang="en-US" dirty="0"/>
              <a:t>Choose Vectorization Method &amp; Parameters</a:t>
            </a:r>
          </a:p>
          <a:p>
            <a:r>
              <a:rPr lang="en-US" dirty="0"/>
              <a:t>Choose Clustering Method</a:t>
            </a:r>
          </a:p>
          <a:p>
            <a:r>
              <a:rPr lang="en-US" dirty="0"/>
              <a:t>Clustering Model Parameters</a:t>
            </a:r>
          </a:p>
        </p:txBody>
      </p:sp>
    </p:spTree>
    <p:extLst>
      <p:ext uri="{BB962C8B-B14F-4D97-AF65-F5344CB8AC3E}">
        <p14:creationId xmlns:p14="http://schemas.microsoft.com/office/powerpoint/2010/main" val="3739178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Example-Different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55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Feature Engineering:</a:t>
            </a:r>
            <a:br>
              <a:rPr lang="en-US" dirty="0"/>
            </a:br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645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Feature Engineering:</a:t>
            </a:r>
            <a:br>
              <a:rPr lang="en-US" dirty="0"/>
            </a:br>
            <a:r>
              <a:rPr lang="en-US" dirty="0" err="1"/>
              <a:t>Dendograms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402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Feature Engineering:</a:t>
            </a:r>
            <a:br>
              <a:rPr lang="en-US" dirty="0"/>
            </a:br>
            <a:r>
              <a:rPr lang="en-US" dirty="0"/>
              <a:t>Dictionaries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422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D1DB9-45DB-2640-819E-624D64114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Proposition: </a:t>
            </a:r>
            <a:br>
              <a:rPr lang="en-US" dirty="0"/>
            </a:br>
            <a:r>
              <a:rPr lang="en-US" dirty="0"/>
              <a:t>Tech Creep Across Industries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B2486-4F3F-844A-A01A-44401B2A1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Traditional Tech Dominated by Multi-Industry Juggernauts</a:t>
            </a:r>
          </a:p>
          <a:p>
            <a:pPr lvl="1"/>
            <a:r>
              <a:rPr lang="en-US" dirty="0"/>
              <a:t>Apple--Devices, Software, Content, Retail</a:t>
            </a:r>
          </a:p>
          <a:p>
            <a:pPr lvl="1"/>
            <a:r>
              <a:rPr lang="en-US" dirty="0"/>
              <a:t>Amazon—Retail, Cloud, Business Services, Content</a:t>
            </a:r>
          </a:p>
          <a:p>
            <a:pPr lvl="1"/>
            <a:r>
              <a:rPr lang="en-US" dirty="0"/>
              <a:t>Google—IoT, Cloud, Services, Content</a:t>
            </a:r>
          </a:p>
          <a:p>
            <a:r>
              <a:rPr lang="en-US" dirty="0"/>
              <a:t>IoT Creates a Whole New Industry</a:t>
            </a:r>
          </a:p>
          <a:p>
            <a:pPr lvl="1"/>
            <a:r>
              <a:rPr lang="en-US" dirty="0"/>
              <a:t>Facebook</a:t>
            </a:r>
          </a:p>
          <a:p>
            <a:pPr lvl="1"/>
            <a:r>
              <a:rPr lang="en-US" dirty="0" err="1"/>
              <a:t>Match.com</a:t>
            </a:r>
            <a:endParaRPr lang="en-US" dirty="0"/>
          </a:p>
          <a:p>
            <a:pPr lvl="1"/>
            <a:r>
              <a:rPr lang="en-US" dirty="0"/>
              <a:t>Netflix</a:t>
            </a:r>
          </a:p>
          <a:p>
            <a:r>
              <a:rPr lang="en-US" dirty="0"/>
              <a:t>Non-Tech Industries Increasingly Focus on Tech-Related Issues</a:t>
            </a:r>
          </a:p>
          <a:p>
            <a:pPr lvl="1"/>
            <a:r>
              <a:rPr lang="en-US" dirty="0"/>
              <a:t>Management Tools, Blockchain, Cloud, Big Data, etc.</a:t>
            </a:r>
          </a:p>
          <a:p>
            <a:r>
              <a:rPr lang="en-US" dirty="0"/>
              <a:t>Software Specialization Based on End-Customer </a:t>
            </a:r>
          </a:p>
          <a:p>
            <a:pPr lvl="1"/>
            <a:r>
              <a:rPr lang="en-US" dirty="0"/>
              <a:t>Particularly in Finance</a:t>
            </a:r>
          </a:p>
        </p:txBody>
      </p:sp>
    </p:spTree>
    <p:extLst>
      <p:ext uri="{BB962C8B-B14F-4D97-AF65-F5344CB8AC3E}">
        <p14:creationId xmlns:p14="http://schemas.microsoft.com/office/powerpoint/2010/main" val="2120546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Example-KNNs w/ Different N-Values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710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Example-KNNs w/ Different N-Values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062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97DA6-85B4-074F-8457-B3EF04F39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Similarity Matrix w/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9D75A-5D58-064C-9677-2EB9A0948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Universe: Stocks with RD text for the past five years: 120 Stocks </a:t>
            </a:r>
          </a:p>
          <a:p>
            <a:r>
              <a:rPr lang="en-US" dirty="0"/>
              <a:t>Engineer=</a:t>
            </a:r>
            <a:r>
              <a:rPr lang="en-US" dirty="0" err="1"/>
              <a:t>TfIDF</a:t>
            </a:r>
            <a:r>
              <a:rPr lang="en-US" dirty="0"/>
              <a:t> Vectorization</a:t>
            </a:r>
          </a:p>
          <a:p>
            <a:pPr lvl="1"/>
            <a:r>
              <a:rPr lang="en-US" dirty="0"/>
              <a:t>All disclosures extracted between 2016 &amp; 2020.</a:t>
            </a:r>
          </a:p>
          <a:p>
            <a:pPr lvl="1"/>
            <a:r>
              <a:rPr lang="en-US" dirty="0"/>
              <a:t>Max Features = 1,000</a:t>
            </a:r>
          </a:p>
          <a:p>
            <a:pPr lvl="1"/>
            <a:r>
              <a:rPr lang="en-US" dirty="0" err="1"/>
              <a:t>Min_DF</a:t>
            </a:r>
            <a:r>
              <a:rPr lang="en-US" dirty="0"/>
              <a:t>=0.01</a:t>
            </a:r>
          </a:p>
          <a:p>
            <a:pPr lvl="1"/>
            <a:r>
              <a:rPr lang="en-US" dirty="0" err="1"/>
              <a:t>Max_DF</a:t>
            </a:r>
            <a:r>
              <a:rPr lang="en-US" dirty="0"/>
              <a:t> = 0.95</a:t>
            </a:r>
          </a:p>
          <a:p>
            <a:r>
              <a:rPr lang="en-US" dirty="0"/>
              <a:t>Clustering Methodology=Agglomerate</a:t>
            </a:r>
          </a:p>
          <a:p>
            <a:pPr lvl="1"/>
            <a:r>
              <a:rPr lang="en-US" dirty="0"/>
              <a:t>Clusters parameter set to 20. </a:t>
            </a:r>
          </a:p>
        </p:txBody>
      </p:sp>
    </p:spTree>
    <p:extLst>
      <p:ext uri="{BB962C8B-B14F-4D97-AF65-F5344CB8AC3E}">
        <p14:creationId xmlns:p14="http://schemas.microsoft.com/office/powerpoint/2010/main" val="10973938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30195-F441-064B-B4DD-BF9B054CB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5524"/>
          </a:xfrm>
        </p:spPr>
        <p:txBody>
          <a:bodyPr>
            <a:normAutofit fontScale="90000"/>
          </a:bodyPr>
          <a:lstStyle/>
          <a:p>
            <a:r>
              <a:rPr lang="en-US" dirty="0"/>
              <a:t>Group Distributions by Year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4B1FE62-6DE2-A449-A1A3-DA8D1DF622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8748007"/>
              </p:ext>
            </p:extLst>
          </p:nvPr>
        </p:nvGraphicFramePr>
        <p:xfrm>
          <a:off x="838199" y="890650"/>
          <a:ext cx="10515601" cy="43891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33491">
                  <a:extLst>
                    <a:ext uri="{9D8B030D-6E8A-4147-A177-3AD203B41FA5}">
                      <a16:colId xmlns:a16="http://schemas.microsoft.com/office/drawing/2014/main" val="3508252591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816100047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1895924560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3627130918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1981577957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3599105880"/>
                    </a:ext>
                  </a:extLst>
                </a:gridCol>
              </a:tblGrid>
              <a:tr h="285007">
                <a:tc>
                  <a:txBody>
                    <a:bodyPr/>
                    <a:lstStyle/>
                    <a:p>
                      <a:r>
                        <a:rPr lang="en-US" dirty="0"/>
                        <a:t>Counts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2016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2017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2018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2019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2020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231642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49300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77611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70039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276779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182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98606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01352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10618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82743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4311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8134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950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64260-3C56-904E-A62A-7C039B3D1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83982" cy="537400"/>
          </a:xfrm>
        </p:spPr>
        <p:txBody>
          <a:bodyPr>
            <a:normAutofit/>
          </a:bodyPr>
          <a:lstStyle/>
          <a:p>
            <a:r>
              <a:rPr lang="en-US" sz="2800" dirty="0"/>
              <a:t>Example: Annual Clusters for Stocks w/ SIC 7372</a:t>
            </a:r>
          </a:p>
        </p:txBody>
      </p:sp>
      <p:graphicFrame>
        <p:nvGraphicFramePr>
          <p:cNvPr id="22" name="Table 22">
            <a:extLst>
              <a:ext uri="{FF2B5EF4-FFF2-40B4-BE49-F238E27FC236}">
                <a16:creationId xmlns:a16="http://schemas.microsoft.com/office/drawing/2014/main" id="{2E1CD5A7-627C-E24F-B49F-622CE53E24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2979012"/>
              </p:ext>
            </p:extLst>
          </p:nvPr>
        </p:nvGraphicFramePr>
        <p:xfrm>
          <a:off x="838199" y="819397"/>
          <a:ext cx="5257799" cy="54032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0829">
                  <a:extLst>
                    <a:ext uri="{9D8B030D-6E8A-4147-A177-3AD203B41FA5}">
                      <a16:colId xmlns:a16="http://schemas.microsoft.com/office/drawing/2014/main" val="636434026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3749029429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17344418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3917803135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2479072500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1628016305"/>
                    </a:ext>
                  </a:extLst>
                </a:gridCol>
              </a:tblGrid>
              <a:tr h="415638">
                <a:tc>
                  <a:txBody>
                    <a:bodyPr/>
                    <a:lstStyle/>
                    <a:p>
                      <a:r>
                        <a:rPr lang="en-US" sz="1400" dirty="0"/>
                        <a:t>Name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2016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2017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2018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2019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2020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44455543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9976283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041838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2465927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4190473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201095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8251183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5554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7011255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562742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187028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7216257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918380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9624730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5838250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4965466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EA175412-ED5B-E94C-A9D5-65BF73E855DE}"/>
              </a:ext>
            </a:extLst>
          </p:cNvPr>
          <p:cNvSpPr txBox="1"/>
          <p:nvPr/>
        </p:nvSpPr>
        <p:spPr>
          <a:xfrm>
            <a:off x="6531429" y="902526"/>
            <a:ext cx="5118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Interesting Sets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5130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CDB7B-9F82-1243-B2BD-E0B5123AB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Conclusions: </a:t>
            </a:r>
            <a:r>
              <a:rPr lang="en-US"/>
              <a:t>Final Observations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81B3FC-8DFC-2B47-9970-5760ABC3D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1154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CDB7B-9F82-1243-B2BD-E0B5123AB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Conclusions: Caveats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81B3FC-8DFC-2B47-9970-5760ABC3D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9511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CDB7B-9F82-1243-B2BD-E0B5123AB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Conclusions:  Future Steps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81B3FC-8DFC-2B47-9970-5760ABC3D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  <a:p>
            <a:r>
              <a:rPr lang="en-US" dirty="0"/>
              <a:t>Mixture Modeling</a:t>
            </a:r>
          </a:p>
          <a:p>
            <a:r>
              <a:rPr lang="en-US" dirty="0"/>
              <a:t>Expand Universe to</a:t>
            </a:r>
          </a:p>
          <a:p>
            <a:r>
              <a:rPr lang="en-US" dirty="0"/>
              <a:t>Additional Applications</a:t>
            </a:r>
          </a:p>
        </p:txBody>
      </p:sp>
    </p:spTree>
    <p:extLst>
      <p:ext uri="{BB962C8B-B14F-4D97-AF65-F5344CB8AC3E}">
        <p14:creationId xmlns:p14="http://schemas.microsoft.com/office/powerpoint/2010/main" val="8360783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4C660-4C52-FA47-833C-927AD7E82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087099" cy="466148"/>
          </a:xfrm>
        </p:spPr>
        <p:txBody>
          <a:bodyPr>
            <a:normAutofit fontScale="90000"/>
          </a:bodyPr>
          <a:lstStyle/>
          <a:p>
            <a:r>
              <a:rPr lang="en-US" dirty="0"/>
              <a:t>Appendix: Dataset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DC89F44-F50C-7F4F-A665-FFEB457A78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610120"/>
              </p:ext>
            </p:extLst>
          </p:nvPr>
        </p:nvGraphicFramePr>
        <p:xfrm>
          <a:off x="838199" y="831274"/>
          <a:ext cx="10515601" cy="5413195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943363">
                  <a:extLst>
                    <a:ext uri="{9D8B030D-6E8A-4147-A177-3AD203B41FA5}">
                      <a16:colId xmlns:a16="http://schemas.microsoft.com/office/drawing/2014/main" val="1415647037"/>
                    </a:ext>
                  </a:extLst>
                </a:gridCol>
                <a:gridCol w="471682">
                  <a:extLst>
                    <a:ext uri="{9D8B030D-6E8A-4147-A177-3AD203B41FA5}">
                      <a16:colId xmlns:a16="http://schemas.microsoft.com/office/drawing/2014/main" val="3661839446"/>
                    </a:ext>
                  </a:extLst>
                </a:gridCol>
                <a:gridCol w="94361">
                  <a:extLst>
                    <a:ext uri="{9D8B030D-6E8A-4147-A177-3AD203B41FA5}">
                      <a16:colId xmlns:a16="http://schemas.microsoft.com/office/drawing/2014/main" val="2766287258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2429072438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118013147"/>
                    </a:ext>
                  </a:extLst>
                </a:gridCol>
                <a:gridCol w="94361">
                  <a:extLst>
                    <a:ext uri="{9D8B030D-6E8A-4147-A177-3AD203B41FA5}">
                      <a16:colId xmlns:a16="http://schemas.microsoft.com/office/drawing/2014/main" val="4023490488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4227373717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1976296727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2484568779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1509288940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751634358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1945191822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1217689507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1208826653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1312157989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3156523001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3627452809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259769066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3218008561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3014834383"/>
                    </a:ext>
                  </a:extLst>
                </a:gridCol>
              </a:tblGrid>
              <a:tr h="282522"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9418" marR="9418" marT="9418" marB="9418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9418" marR="9418" marT="9418" marB="9418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extLst>
                  <a:ext uri="{0D108BD9-81ED-4DB2-BD59-A6C34878D82A}">
                    <a16:rowId xmlns:a16="http://schemas.microsoft.com/office/drawing/2014/main" val="1912495422"/>
                  </a:ext>
                </a:extLst>
              </a:tr>
              <a:tr h="589520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636914779"/>
                  </a:ext>
                </a:extLst>
              </a:tr>
              <a:tr h="480980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886560985"/>
                  </a:ext>
                </a:extLst>
              </a:tr>
              <a:tr h="480980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899335628"/>
                  </a:ext>
                </a:extLst>
              </a:tr>
              <a:tr h="587774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367277400"/>
                  </a:ext>
                </a:extLst>
              </a:tr>
              <a:tr h="587774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4012144261"/>
                  </a:ext>
                </a:extLst>
              </a:tr>
              <a:tr h="480907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425773043"/>
                  </a:ext>
                </a:extLst>
              </a:tr>
              <a:tr h="480586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602308773"/>
                  </a:ext>
                </a:extLst>
              </a:tr>
              <a:tr h="480980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933602357"/>
                  </a:ext>
                </a:extLst>
              </a:tr>
              <a:tr h="480586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3661984422"/>
                  </a:ext>
                </a:extLst>
              </a:tr>
              <a:tr h="480586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8143709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49701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41F30-EDDC-3C4C-91EC-1E06DFF8A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78876-1BAB-4742-B0B2-89EEE374B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69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D1DB9-45DB-2640-819E-624D64114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Proposition: </a:t>
            </a:r>
            <a:br>
              <a:rPr lang="en-US" dirty="0"/>
            </a:br>
            <a:r>
              <a:rPr lang="en-US" dirty="0"/>
              <a:t>Investment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B2486-4F3F-844A-A01A-44401B2A1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Similarity Metrics between Companies</a:t>
            </a:r>
          </a:p>
          <a:p>
            <a:r>
              <a:rPr lang="en-US" dirty="0"/>
              <a:t>Companies as Mixture of Risk-Types</a:t>
            </a:r>
          </a:p>
          <a:p>
            <a:r>
              <a:rPr lang="en-US" dirty="0"/>
              <a:t>Value-Added Research</a:t>
            </a:r>
          </a:p>
          <a:p>
            <a:pPr lvl="1"/>
            <a:r>
              <a:rPr lang="en-US" dirty="0"/>
              <a:t>Changes in Market/Industry Structure over Time</a:t>
            </a:r>
          </a:p>
          <a:p>
            <a:pPr lvl="1"/>
            <a:r>
              <a:rPr lang="en-US" dirty="0"/>
              <a:t>Change in Company/Industry over Time?</a:t>
            </a:r>
          </a:p>
          <a:p>
            <a:r>
              <a:rPr lang="en-US" dirty="0"/>
              <a:t>Risk-Management Tool</a:t>
            </a:r>
          </a:p>
          <a:p>
            <a:pPr lvl="1"/>
            <a:r>
              <a:rPr lang="en-US" dirty="0"/>
              <a:t>Replacing Correlation for Optimization</a:t>
            </a:r>
          </a:p>
          <a:p>
            <a:pPr lvl="1"/>
            <a:r>
              <a:rPr lang="en-US" dirty="0"/>
              <a:t>Supplementing Discrete Bucketing</a:t>
            </a:r>
          </a:p>
        </p:txBody>
      </p:sp>
    </p:spTree>
    <p:extLst>
      <p:ext uri="{BB962C8B-B14F-4D97-AF65-F5344CB8AC3E}">
        <p14:creationId xmlns:p14="http://schemas.microsoft.com/office/powerpoint/2010/main" val="11147449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442FE-0444-7E4B-9DAA-26C1887E5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D597C-C393-5043-9167-4FD75B273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919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E8706-DAA2-7F49-A81E-FD7F03A2A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D9628-2AB0-434A-AC7A-5D9974193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193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EC88-C3DE-AD44-93D1-E0897502F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Proposition: </a:t>
            </a:r>
            <a:br>
              <a:rPr lang="en-US" dirty="0"/>
            </a:br>
            <a:r>
              <a:rPr lang="en-US" dirty="0"/>
              <a:t>Important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CD618-C75E-6C43-80A7-03CA1149C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Qualitative Support</a:t>
            </a:r>
          </a:p>
          <a:p>
            <a:r>
              <a:rPr lang="en-US" dirty="0"/>
              <a:t>Interpretability</a:t>
            </a:r>
          </a:p>
          <a:p>
            <a:r>
              <a:rPr lang="en-US" dirty="0"/>
              <a:t>Scalability</a:t>
            </a:r>
          </a:p>
          <a:p>
            <a:r>
              <a:rPr lang="en-US" dirty="0"/>
              <a:t>Reliability </a:t>
            </a:r>
          </a:p>
        </p:txBody>
      </p:sp>
    </p:spTree>
    <p:extLst>
      <p:ext uri="{BB962C8B-B14F-4D97-AF65-F5344CB8AC3E}">
        <p14:creationId xmlns:p14="http://schemas.microsoft.com/office/powerpoint/2010/main" val="3497682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C03AA-1522-6C43-88FB-98020EF3A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Dataset:  </a:t>
            </a:r>
            <a:br>
              <a:rPr lang="en-US" dirty="0"/>
            </a:br>
            <a:r>
              <a:rPr lang="en-US" dirty="0"/>
              <a:t>Intro to EDGAR, 10Ks &amp; Risk Disclosures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7A58E-874C-654E-99F1-8603F81B5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21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04F29-9BD5-D949-8683-4C539801B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Dataset: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35683-A7B9-8E49-AA29-1C22C6EBE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13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3DA86-30A7-964A-B54F-0E76584A7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1ADFE-A047-0845-9EA6-3F0CCFB33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Collected Risk Disclosures from 10Ks Through 2011 (if applicable)</a:t>
            </a:r>
          </a:p>
          <a:p>
            <a:r>
              <a:rPr lang="en-US" dirty="0"/>
              <a:t>~150 Stocks Related to TMT</a:t>
            </a:r>
          </a:p>
          <a:p>
            <a:pPr lvl="1"/>
            <a:r>
              <a:rPr lang="en-US" dirty="0"/>
              <a:t>Internet</a:t>
            </a:r>
          </a:p>
          <a:p>
            <a:pPr lvl="1"/>
            <a:r>
              <a:rPr lang="en-US" dirty="0"/>
              <a:t>Retail-Tech or eCommerce</a:t>
            </a:r>
          </a:p>
          <a:p>
            <a:pPr lvl="1"/>
            <a:r>
              <a:rPr lang="en-US" dirty="0"/>
              <a:t>Finance</a:t>
            </a:r>
          </a:p>
          <a:p>
            <a:pPr lvl="1"/>
            <a:r>
              <a:rPr lang="en-US" dirty="0"/>
              <a:t>Traditional Media</a:t>
            </a:r>
          </a:p>
          <a:p>
            <a:pPr lvl="1"/>
            <a:r>
              <a:rPr lang="en-US" dirty="0"/>
              <a:t>CRM Software</a:t>
            </a:r>
          </a:p>
          <a:p>
            <a:r>
              <a:rPr lang="en-US" dirty="0"/>
              <a:t>US-Only</a:t>
            </a:r>
          </a:p>
          <a:p>
            <a:r>
              <a:rPr lang="en-US" dirty="0"/>
              <a:t>Across Market Cap &amp; Maturity Stages</a:t>
            </a:r>
          </a:p>
        </p:txBody>
      </p:sp>
    </p:spTree>
    <p:extLst>
      <p:ext uri="{BB962C8B-B14F-4D97-AF65-F5344CB8AC3E}">
        <p14:creationId xmlns:p14="http://schemas.microsoft.com/office/powerpoint/2010/main" val="2193510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38BBD-2857-634C-97FC-7227C9DAD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772DF-2358-304F-859D-AA50D57A9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379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Universe-Official Industry Classifications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3679D-CE7C-C64C-B50B-DF315DEC1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77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1344</TotalTime>
  <Words>424</Words>
  <Application>Microsoft Macintosh PowerPoint</Application>
  <PresentationFormat>Widescreen</PresentationFormat>
  <Paragraphs>122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PowerPoint Presentation</vt:lpstr>
      <vt:lpstr>Business Proposition:  Tech Creep Across Industries</vt:lpstr>
      <vt:lpstr>Business Proposition:  Investment Manager</vt:lpstr>
      <vt:lpstr>Business Proposition:  Important Considerations</vt:lpstr>
      <vt:lpstr>Dataset:   Intro to EDGAR, 10Ks &amp; Risk Disclosures</vt:lpstr>
      <vt:lpstr>Dataset: Extraction</vt:lpstr>
      <vt:lpstr>Universe</vt:lpstr>
      <vt:lpstr>Universe</vt:lpstr>
      <vt:lpstr>Universe-Official Industry Classifications</vt:lpstr>
      <vt:lpstr>Universe-Correlations (Heatmap)</vt:lpstr>
      <vt:lpstr>Universe- Correlations (Annual Heatmap)</vt:lpstr>
      <vt:lpstr>Universe- Correlations (Annual Structure Graphs)</vt:lpstr>
      <vt:lpstr>Universe-Wordclouds</vt:lpstr>
      <vt:lpstr>Universe-Affinity Propogation</vt:lpstr>
      <vt:lpstr>Modeling Process</vt:lpstr>
      <vt:lpstr>Simple Example-Different Feature Engineering</vt:lpstr>
      <vt:lpstr>Different Feature Engineering: Results</vt:lpstr>
      <vt:lpstr>Different Feature Engineering: Dendograms</vt:lpstr>
      <vt:lpstr>Different Feature Engineering: Dictionaries</vt:lpstr>
      <vt:lpstr>Simple Example-KNNs w/ Different N-Values</vt:lpstr>
      <vt:lpstr>Simple Example-KNNs w/ Different N-Values</vt:lpstr>
      <vt:lpstr>Creating A Similarity Matrix w/ Clusters</vt:lpstr>
      <vt:lpstr>Group Distributions by Year</vt:lpstr>
      <vt:lpstr>Example: Annual Clusters for Stocks w/ SIC 7372</vt:lpstr>
      <vt:lpstr>Conclusions: Final Observations</vt:lpstr>
      <vt:lpstr>Conclusions: Caveats</vt:lpstr>
      <vt:lpstr>Conclusions:  Future Steps</vt:lpstr>
      <vt:lpstr>Appendix: Dataset</vt:lpstr>
      <vt:lpstr>Appendix:  Resources</vt:lpstr>
      <vt:lpstr>Appendix:  Resources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gigep porter</dc:creator>
  <cp:lastModifiedBy>gigep porter</cp:lastModifiedBy>
  <cp:revision>66</cp:revision>
  <dcterms:created xsi:type="dcterms:W3CDTF">2021-07-21T15:50:26Z</dcterms:created>
  <dcterms:modified xsi:type="dcterms:W3CDTF">2021-08-04T17:48:28Z</dcterms:modified>
</cp:coreProperties>
</file>

<file path=docProps/thumbnail.jpeg>
</file>